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3540" r:id="rId2"/>
    <p:sldId id="3530" r:id="rId3"/>
    <p:sldId id="3439" r:id="rId4"/>
    <p:sldId id="330" r:id="rId5"/>
    <p:sldId id="329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00"/>
    <p:restoredTop sz="94694"/>
  </p:normalViewPr>
  <p:slideViewPr>
    <p:cSldViewPr snapToGrid="0" snapToObjects="1">
      <p:cViewPr varScale="1">
        <p:scale>
          <a:sx n="72" d="100"/>
          <a:sy n="72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0DD4B3-4184-F34E-BDB8-52034BE01187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0D205-4CD2-B245-8A4D-B1AC42629DC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1074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nglegrain.com/digital-marketing-strategy/how-artificial-intelligence-is-revolutionizing-the-digital-marketing-sphere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s-ES_tradnl" altLang="ru-RU" sz="1200" dirty="0">
                <a:solidFill>
                  <a:srgbClr val="545454"/>
                </a:solidFill>
                <a:latin typeface="Manrope" charset="0"/>
                <a:ea typeface="Manrope" charset="0"/>
                <a:cs typeface="Manrope" charset="0"/>
              </a:rPr>
              <a:t>Machine </a:t>
            </a:r>
            <a:r>
              <a:rPr lang="es-ES_tradnl" altLang="ru-RU" sz="1200" dirty="0" err="1">
                <a:solidFill>
                  <a:srgbClr val="545454"/>
                </a:solidFill>
                <a:latin typeface="Manrope" charset="0"/>
                <a:ea typeface="Manrope" charset="0"/>
                <a:cs typeface="Manrope" charset="0"/>
              </a:rPr>
              <a:t>learning</a:t>
            </a:r>
            <a:endParaRPr lang="es-ES_tradnl" altLang="ru-RU" sz="1200" dirty="0">
              <a:solidFill>
                <a:srgbClr val="545454"/>
              </a:solidFill>
              <a:latin typeface="Manrope" charset="0"/>
              <a:ea typeface="Manrope" charset="0"/>
              <a:cs typeface="Manrope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s-ES_tradnl" altLang="ru-RU" sz="1200" dirty="0">
                <a:solidFill>
                  <a:srgbClr val="545454"/>
                </a:solidFill>
                <a:latin typeface="Manrope" charset="0"/>
                <a:ea typeface="Manrope" charset="0"/>
                <a:cs typeface="Manrope" charset="0"/>
                <a:hlinkClick r:id="rId3"/>
              </a:rPr>
              <a:t>https://www.singlegrain.com/digital-marketing-strategy/how-artificial-intelligence-is-revolutionizing-the-digital-marketing-sphere/</a:t>
            </a:r>
            <a:endParaRPr lang="es-ES_tradnl" altLang="ru-RU" sz="1200" dirty="0">
              <a:solidFill>
                <a:srgbClr val="545454"/>
              </a:solidFill>
              <a:latin typeface="Manrope" charset="0"/>
              <a:ea typeface="Manrope" charset="0"/>
              <a:cs typeface="Manrope" charset="0"/>
            </a:endParaRP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D2051-6AD4-994E-A227-A907FE5DC5BE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79069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D2051-6AD4-994E-A227-A907FE5DC5BE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76064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4D05B9-ED07-3E4B-973B-F3C681C8B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CC4FAE-B1D3-564F-BFA5-1A64888F59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E39BCF0-BDF4-DC44-BDE9-AA8FF048A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F4D9EF-E4B7-C147-AA7D-D4426D0B4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19A0-6D10-B544-ACB1-F10D5CF5A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5664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9E7A6-3266-144A-9C7D-C5AEDB749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9C40B9-7697-404D-9777-EAE581386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5863E6-A3EE-284F-9BB2-40B036857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CBF82D-61AA-0B41-A078-CC2C6AC1A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20EA7D-5E7A-0E47-A55D-44FC58C77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4192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753E9D9-AAB1-8F47-AB2F-3BABADF0F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E945C50-A0D5-AB4A-B217-4AC2322D00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138215-0181-174C-9A2E-2B96ABC04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4B13A5F-94CB-B441-BBA4-F51F31C8E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B4801CB-7205-3144-A7A3-DBE23D670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2974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4D5FB8-45D7-4534-A4F3-D8FD1454888E}"/>
              </a:ext>
            </a:extLst>
          </p:cNvPr>
          <p:cNvSpPr/>
          <p:nvPr userDrawn="1"/>
        </p:nvSpPr>
        <p:spPr>
          <a:xfrm>
            <a:off x="64547" y="48409"/>
            <a:ext cx="12064700" cy="67504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BF3C488-BCDD-4F31-9666-7644371250EA}"/>
              </a:ext>
            </a:extLst>
          </p:cNvPr>
          <p:cNvSpPr/>
          <p:nvPr userDrawn="1"/>
        </p:nvSpPr>
        <p:spPr>
          <a:xfrm>
            <a:off x="5130250" y="1347537"/>
            <a:ext cx="1863359" cy="5451296"/>
          </a:xfrm>
          <a:prstGeom prst="rect">
            <a:avLst/>
          </a:prstGeom>
          <a:solidFill>
            <a:srgbClr val="D143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60E07361-8154-495F-98F3-7071388CDF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812182" y="1970603"/>
            <a:ext cx="2039030" cy="314325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5C4C2663-35CD-4F9C-9FCA-2A2E203230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088423" y="1970603"/>
            <a:ext cx="2039030" cy="314325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FE5E55BE-EEFA-4C86-B63E-78619C665D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35941" y="1970603"/>
            <a:ext cx="2039030" cy="314325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524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4D5FB8-45D7-4534-A4F3-D8FD1454888E}"/>
              </a:ext>
            </a:extLst>
          </p:cNvPr>
          <p:cNvSpPr/>
          <p:nvPr userDrawn="1"/>
        </p:nvSpPr>
        <p:spPr>
          <a:xfrm>
            <a:off x="64547" y="48409"/>
            <a:ext cx="12064700" cy="67504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icture Placeholder 4">
            <a:extLst>
              <a:ext uri="{FF2B5EF4-FFF2-40B4-BE49-F238E27FC236}">
                <a16:creationId xmlns:a16="http://schemas.microsoft.com/office/drawing/2014/main" id="{C0997FE4-1536-4EF9-96E2-187463C56C35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657475" y="1748588"/>
            <a:ext cx="4099362" cy="2285799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10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4D5FB8-45D7-4534-A4F3-D8FD1454888E}"/>
              </a:ext>
            </a:extLst>
          </p:cNvPr>
          <p:cNvSpPr/>
          <p:nvPr userDrawn="1"/>
        </p:nvSpPr>
        <p:spPr>
          <a:xfrm>
            <a:off x="64547" y="48409"/>
            <a:ext cx="12064700" cy="67504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A301D85E-C0BF-4EB6-BA59-941DC87CA40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35808" y="1928252"/>
            <a:ext cx="3007156" cy="3432846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649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4D5FB8-45D7-4534-A4F3-D8FD1454888E}"/>
              </a:ext>
            </a:extLst>
          </p:cNvPr>
          <p:cNvSpPr/>
          <p:nvPr userDrawn="1"/>
        </p:nvSpPr>
        <p:spPr>
          <a:xfrm>
            <a:off x="64547" y="48409"/>
            <a:ext cx="12064700" cy="67504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E2D123-E7B1-4D4E-B8DB-92B09C8C8912}"/>
              </a:ext>
            </a:extLst>
          </p:cNvPr>
          <p:cNvSpPr/>
          <p:nvPr userDrawn="1"/>
        </p:nvSpPr>
        <p:spPr>
          <a:xfrm>
            <a:off x="4822162" y="2015067"/>
            <a:ext cx="1255610" cy="4794524"/>
          </a:xfrm>
          <a:prstGeom prst="rect">
            <a:avLst/>
          </a:prstGeom>
          <a:solidFill>
            <a:srgbClr val="70EE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6CEDD2C7-4AFD-4774-A3DD-8FBDFC4AF0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04938" y="2640855"/>
            <a:ext cx="4386357" cy="2539157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A4E294-595C-48F2-A6BB-1DEB3577AC01}"/>
              </a:ext>
            </a:extLst>
          </p:cNvPr>
          <p:cNvSpPr/>
          <p:nvPr userDrawn="1"/>
        </p:nvSpPr>
        <p:spPr>
          <a:xfrm>
            <a:off x="3132667" y="5180012"/>
            <a:ext cx="1689495" cy="1635754"/>
          </a:xfrm>
          <a:prstGeom prst="rect">
            <a:avLst/>
          </a:prstGeom>
          <a:solidFill>
            <a:srgbClr val="3812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0223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4D5FB8-45D7-4534-A4F3-D8FD1454888E}"/>
              </a:ext>
            </a:extLst>
          </p:cNvPr>
          <p:cNvSpPr/>
          <p:nvPr userDrawn="1"/>
        </p:nvSpPr>
        <p:spPr>
          <a:xfrm>
            <a:off x="64547" y="48409"/>
            <a:ext cx="12064700" cy="67504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EF2374-E52F-4735-BF31-6EFE63C1A861}"/>
              </a:ext>
            </a:extLst>
          </p:cNvPr>
          <p:cNvSpPr/>
          <p:nvPr userDrawn="1"/>
        </p:nvSpPr>
        <p:spPr>
          <a:xfrm>
            <a:off x="9003323" y="53296"/>
            <a:ext cx="3125936" cy="3164689"/>
          </a:xfrm>
          <a:prstGeom prst="rect">
            <a:avLst/>
          </a:prstGeom>
          <a:solidFill>
            <a:srgbClr val="70EED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750847B9-641B-4EB4-A09A-B8E3BD6CA0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160974"/>
            <a:ext cx="4536053" cy="4555394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CB1CC1-509F-4213-B024-74B1D53034CA}"/>
              </a:ext>
            </a:extLst>
          </p:cNvPr>
          <p:cNvSpPr/>
          <p:nvPr userDrawn="1"/>
        </p:nvSpPr>
        <p:spPr>
          <a:xfrm>
            <a:off x="6096000" y="5716368"/>
            <a:ext cx="4557373" cy="1088335"/>
          </a:xfrm>
          <a:prstGeom prst="rect">
            <a:avLst/>
          </a:prstGeom>
          <a:solidFill>
            <a:srgbClr val="3812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3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350FE9-DEBC-3946-B740-8D3B08DF7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335D90-C6D6-A647-9BBC-9E6FCA55E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CAAF31B-F65B-A54A-B6E5-0AED11133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C33B9A-4260-E34F-B9D2-150059F6F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5CE592-E231-CA4E-9F5F-C8E3DBF6E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542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86D087-5ABB-C44A-8B6B-93B7C8975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676CAE0-31AC-1B44-8FE6-007D1AC044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C39D24-91E5-EA4A-B419-5C0265996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B5ECA44-AEE3-8345-8118-016CD3C40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D09A503-BE38-B14E-97C9-9E634EF01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87677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9B999-7F2C-8C4C-8EAC-F4ADA376A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FEA45B-420E-8F41-8EAE-4F8309005E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A712B93-67BD-DF4E-819B-B786E10A48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06223D-BFC4-7C41-B63F-D643014B7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13C4A96-C1C4-7D45-8C51-839789008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33F5000-42B6-8948-89C4-DC06A1625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6711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93D69F-6B26-F649-B4BD-E06E28284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A708100-4511-F74E-BC62-9DECA0BA7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C53FB71-7F4F-4F40-9DF3-F0D08EE61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0E6440E-1349-D94D-8BD9-4A8CDD6D78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5C85BE2-040F-2046-B372-269A88A973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2F87CBA-32EF-054B-9A41-1159741E9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07FA664-149B-6D4E-9E00-3DB9A5FD9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689B3B2-BC08-574C-BDF8-350163062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8561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A0A6C-5391-6242-AED9-2CB82CF05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EDCCA22-81B6-924B-9709-56D349B85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025A0E0-6B90-F849-AF1B-94561905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7170504-4D05-E044-BC4B-4E9C2A90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6523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1CFDBC7-6F6B-F244-A956-D7A3E3264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A3E9A5D-69ED-F04D-8B2F-E2A4B52AE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C5A65A4-8A7F-6041-AAA4-22720E1F9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1103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6CEBAD-0531-5A40-85E6-886DF8DE8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9A5E119-142D-C045-8BFD-1570474B0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3BD797F-A002-3742-AD59-DD5C6D734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5113461-2D74-2847-A218-D3B8F9C82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DA03917-91D1-754D-AE17-BE15384EE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D0EAD0-FB97-B24A-B9FE-B76F7366B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0142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BD7078-48A6-3149-98A6-13842AE1E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35F79D8-3D8F-464B-B8E5-27EF07B2EC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1DCDBA6-07A5-9545-934C-E00E629985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320E8F1-79CB-BC44-8C91-DC6F195CC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4539AEF-8CEE-304C-A4B8-147C89F55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EB05AD5-283E-3447-ADA1-CFB09C4EC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27068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14EE96D-CBE7-DD47-B9FD-0E376174F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4A9DBD-E2C9-C246-9287-3C5B32F82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87529D-215D-C64C-A5CE-327C924FD0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97AD7C-164E-D342-BCC6-8A80D0BDA205}" type="datetimeFigureOut">
              <a:rPr lang="es-ES" smtClean="0"/>
              <a:t>17/06/2022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2D6E2E-0123-B944-A988-EB19E8461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FAAB89-36C5-5A49-97B7-F83EBC2CE1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B50D0-BA59-4547-8BB7-874C9ED6C28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7515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AEA9966-C5BE-41D9-984C-7B0B2F717FFC}"/>
              </a:ext>
            </a:extLst>
          </p:cNvPr>
          <p:cNvSpPr/>
          <p:nvPr/>
        </p:nvSpPr>
        <p:spPr>
          <a:xfrm>
            <a:off x="5570992" y="5744485"/>
            <a:ext cx="1813560" cy="259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i="1" dirty="0" err="1">
                <a:solidFill>
                  <a:schemeClr val="bg1">
                    <a:lumMod val="9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Agencia</a:t>
            </a:r>
            <a:r>
              <a:rPr lang="en-US" sz="800" i="1" dirty="0">
                <a:solidFill>
                  <a:schemeClr val="bg1">
                    <a:lumMod val="9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 </a:t>
            </a:r>
            <a:r>
              <a:rPr lang="en-US" sz="800" i="1" dirty="0" err="1">
                <a:solidFill>
                  <a:schemeClr val="bg1">
                    <a:lumMod val="9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Reinicia</a:t>
            </a:r>
            <a:endParaRPr lang="en-US" sz="800" i="1" dirty="0">
              <a:solidFill>
                <a:schemeClr val="bg1">
                  <a:lumMod val="95000"/>
                </a:schemeClr>
              </a:solidFill>
              <a:latin typeface="Manrope ExtraLight" charset="0"/>
              <a:ea typeface="Manrope ExtraLight" charset="0"/>
              <a:cs typeface="Manrope ExtraLight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EA1950-B6A6-42EE-BD62-7C654724899C}"/>
              </a:ext>
            </a:extLst>
          </p:cNvPr>
          <p:cNvSpPr/>
          <p:nvPr/>
        </p:nvSpPr>
        <p:spPr>
          <a:xfrm>
            <a:off x="5570992" y="5923814"/>
            <a:ext cx="1596390" cy="2578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dirty="0" err="1">
                <a:solidFill>
                  <a:schemeClr val="bg1">
                    <a:lumMod val="9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Asesor</a:t>
            </a:r>
            <a:r>
              <a:rPr lang="en-US" sz="800" dirty="0">
                <a:solidFill>
                  <a:schemeClr val="bg1">
                    <a:lumMod val="9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 </a:t>
            </a:r>
            <a:r>
              <a:rPr lang="en-US" sz="800" dirty="0" err="1">
                <a:solidFill>
                  <a:schemeClr val="bg1">
                    <a:lumMod val="9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Estrategia</a:t>
            </a:r>
            <a:r>
              <a:rPr lang="en-US" sz="800" dirty="0">
                <a:solidFill>
                  <a:schemeClr val="bg1">
                    <a:lumMod val="9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 y CRO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9C3459-69F0-47C6-A88A-75A72F8FCD8D}"/>
              </a:ext>
            </a:extLst>
          </p:cNvPr>
          <p:cNvSpPr txBox="1"/>
          <p:nvPr/>
        </p:nvSpPr>
        <p:spPr>
          <a:xfrm>
            <a:off x="5570992" y="5490624"/>
            <a:ext cx="19486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kern="0" dirty="0">
                <a:solidFill>
                  <a:schemeClr val="bg1"/>
                </a:solidFill>
                <a:latin typeface="Manrope ExtraLight" charset="0"/>
                <a:ea typeface="Manrope ExtraLight" charset="0"/>
                <a:cs typeface="Manrope ExtraLight" charset="0"/>
              </a:rPr>
              <a:t>Álvaro O´Donnell</a:t>
            </a:r>
            <a:endParaRPr lang="en-US" sz="1100" kern="0" dirty="0">
              <a:solidFill>
                <a:srgbClr val="CF4554"/>
              </a:solidFill>
              <a:latin typeface="Manrope ExtraLight" charset="0"/>
              <a:ea typeface="Manrope ExtraLight" charset="0"/>
              <a:cs typeface="Manrope ExtraLight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F021BB3-2A69-49C1-902D-5890D5B114D9}"/>
              </a:ext>
            </a:extLst>
          </p:cNvPr>
          <p:cNvSpPr/>
          <p:nvPr/>
        </p:nvSpPr>
        <p:spPr>
          <a:xfrm>
            <a:off x="8107129" y="5734653"/>
            <a:ext cx="1813560" cy="259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i="1" dirty="0" err="1">
                <a:latin typeface="Manrope ExtraLight" charset="0"/>
                <a:ea typeface="Manrope ExtraLight" charset="0"/>
                <a:cs typeface="Manrope ExtraLight" charset="0"/>
              </a:rPr>
              <a:t>Agencia</a:t>
            </a:r>
            <a:r>
              <a:rPr lang="en-US" sz="800" i="1" dirty="0">
                <a:latin typeface="Manrope ExtraLight" charset="0"/>
                <a:ea typeface="Manrope ExtraLight" charset="0"/>
                <a:cs typeface="Manrope ExtraLight" charset="0"/>
              </a:rPr>
              <a:t> </a:t>
            </a:r>
            <a:r>
              <a:rPr lang="en-US" sz="800" i="1" dirty="0" err="1">
                <a:latin typeface="Manrope ExtraLight" charset="0"/>
                <a:ea typeface="Manrope ExtraLight" charset="0"/>
                <a:cs typeface="Manrope ExtraLight" charset="0"/>
              </a:rPr>
              <a:t>Reinicia</a:t>
            </a:r>
            <a:endParaRPr lang="en-US" sz="800" i="1" dirty="0">
              <a:latin typeface="Manrope ExtraLight" charset="0"/>
              <a:ea typeface="Manrope ExtraLight" charset="0"/>
              <a:cs typeface="Manrope ExtraLight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931D85-6410-40F3-8C75-E3FE63601526}"/>
              </a:ext>
            </a:extLst>
          </p:cNvPr>
          <p:cNvSpPr/>
          <p:nvPr/>
        </p:nvSpPr>
        <p:spPr>
          <a:xfrm>
            <a:off x="8107129" y="5913982"/>
            <a:ext cx="18135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dirty="0">
                <a:solidFill>
                  <a:srgbClr val="545454"/>
                </a:solidFill>
                <a:latin typeface="Manrope ExtraLight" charset="0"/>
                <a:ea typeface="Manrope ExtraLight" charset="0"/>
                <a:cs typeface="Manrope ExtraLight" charset="0"/>
              </a:rPr>
              <a:t>Director General</a:t>
            </a:r>
          </a:p>
          <a:p>
            <a:pPr>
              <a:lnSpc>
                <a:spcPct val="150000"/>
              </a:lnSpc>
            </a:pPr>
            <a:r>
              <a:rPr lang="en-US" sz="800" dirty="0" err="1">
                <a:solidFill>
                  <a:srgbClr val="545454"/>
                </a:solidFill>
                <a:latin typeface="Manrope ExtraLight" charset="0"/>
                <a:ea typeface="Manrope ExtraLight" charset="0"/>
                <a:cs typeface="Manrope ExtraLight" charset="0"/>
              </a:rPr>
              <a:t>Asesor</a:t>
            </a:r>
            <a:r>
              <a:rPr lang="en-US" sz="800" dirty="0">
                <a:solidFill>
                  <a:srgbClr val="545454"/>
                </a:solidFill>
                <a:latin typeface="Manrope ExtraLight" charset="0"/>
                <a:ea typeface="Manrope ExtraLight" charset="0"/>
                <a:cs typeface="Manrope ExtraLight" charset="0"/>
              </a:rPr>
              <a:t> </a:t>
            </a:r>
            <a:r>
              <a:rPr lang="en-US" sz="800" dirty="0" err="1">
                <a:solidFill>
                  <a:srgbClr val="545454"/>
                </a:solidFill>
                <a:latin typeface="Manrope ExtraLight" charset="0"/>
                <a:ea typeface="Manrope ExtraLight" charset="0"/>
                <a:cs typeface="Manrope ExtraLight" charset="0"/>
              </a:rPr>
              <a:t>Estrategia</a:t>
            </a:r>
            <a:r>
              <a:rPr lang="en-US" sz="800" dirty="0">
                <a:solidFill>
                  <a:srgbClr val="545454"/>
                </a:solidFill>
                <a:latin typeface="Manrope ExtraLight" charset="0"/>
                <a:ea typeface="Manrope ExtraLight" charset="0"/>
                <a:cs typeface="Manrope ExtraLight" charset="0"/>
              </a:rPr>
              <a:t> y Marketing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06E2CD-EAE5-448D-A7B9-90DC4341F77A}"/>
              </a:ext>
            </a:extLst>
          </p:cNvPr>
          <p:cNvSpPr txBox="1"/>
          <p:nvPr/>
        </p:nvSpPr>
        <p:spPr>
          <a:xfrm>
            <a:off x="8107128" y="5480792"/>
            <a:ext cx="19331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Néstor</a:t>
            </a:r>
            <a:r>
              <a:rPr lang="en-US" sz="11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 </a:t>
            </a:r>
            <a:r>
              <a:rPr lang="en-US" sz="11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Tejero</a:t>
            </a:r>
            <a:r>
              <a:rPr lang="en-US" sz="11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Manrope ExtraLight" charset="0"/>
                <a:ea typeface="Manrope ExtraLight" charset="0"/>
                <a:cs typeface="Manrope ExtraLight" charset="0"/>
              </a:rPr>
              <a:t> Bermejo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F9C1B2-71AA-4A4B-B89E-D0CB54523523}"/>
              </a:ext>
            </a:extLst>
          </p:cNvPr>
          <p:cNvSpPr txBox="1"/>
          <p:nvPr/>
        </p:nvSpPr>
        <p:spPr>
          <a:xfrm>
            <a:off x="785370" y="1231470"/>
            <a:ext cx="40975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latin typeface="Manrope" charset="0"/>
                <a:ea typeface="Manrope" charset="0"/>
                <a:cs typeface="Manrope" charset="0"/>
              </a:rPr>
              <a:t>Curso</a:t>
            </a:r>
            <a:r>
              <a:rPr lang="en-US" sz="3600" dirty="0">
                <a:latin typeface="Manrope" charset="0"/>
                <a:ea typeface="Manrope" charset="0"/>
                <a:cs typeface="Manrope" charset="0"/>
              </a:rPr>
              <a:t> </a:t>
            </a:r>
          </a:p>
          <a:p>
            <a:r>
              <a:rPr lang="en-US" sz="3600" dirty="0" err="1">
                <a:latin typeface="Manrope" charset="0"/>
                <a:ea typeface="Manrope" charset="0"/>
                <a:cs typeface="Manrope" charset="0"/>
              </a:rPr>
              <a:t>Estrategia</a:t>
            </a:r>
            <a:r>
              <a:rPr lang="en-US" sz="3600" dirty="0">
                <a:latin typeface="Manrope" charset="0"/>
                <a:ea typeface="Manrope" charset="0"/>
                <a:cs typeface="Manrope" charset="0"/>
              </a:rPr>
              <a:t> Digital 1</a:t>
            </a:r>
          </a:p>
        </p:txBody>
      </p:sp>
      <p:pic>
        <p:nvPicPr>
          <p:cNvPr id="22" name="Imagen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22" y="212302"/>
            <a:ext cx="418302" cy="425352"/>
          </a:xfrm>
          <a:prstGeom prst="rect">
            <a:avLst/>
          </a:prstGeom>
        </p:spPr>
      </p:pic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48B56DDA-A9F2-254D-8E21-F0DED15514A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535941" y="1970603"/>
            <a:ext cx="2039030" cy="3143250"/>
          </a:xfrm>
        </p:spPr>
      </p:pic>
      <p:pic>
        <p:nvPicPr>
          <p:cNvPr id="21" name="Imagen 3" descr="logo-reinicia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869" y="3691709"/>
            <a:ext cx="3735831" cy="1068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81763B23-248E-E24A-8606-83A10BA7664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05" b="20784"/>
          <a:stretch/>
        </p:blipFill>
        <p:spPr>
          <a:xfrm>
            <a:off x="7158863" y="1512337"/>
            <a:ext cx="3204338" cy="351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912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FB2420-1A42-433E-82A6-1CB3474C2338}"/>
              </a:ext>
            </a:extLst>
          </p:cNvPr>
          <p:cNvSpPr/>
          <p:nvPr/>
        </p:nvSpPr>
        <p:spPr>
          <a:xfrm>
            <a:off x="1201409" y="3839357"/>
            <a:ext cx="4242461" cy="10283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s-ES" sz="1400" b="1" dirty="0">
                <a:solidFill>
                  <a:srgbClr val="545454"/>
                </a:solidFill>
                <a:latin typeface="Manrope ExtraLight" charset="0"/>
                <a:ea typeface="Manrope ExtraLight" charset="0"/>
                <a:cs typeface="Manrope ExtraLight" charset="0"/>
              </a:rPr>
              <a:t>Un mínimo de 5 objetivos en base a la información del caso práctico y el DAFO CAME que has preparado.</a:t>
            </a:r>
            <a:endParaRPr lang="es-ES" sz="1400" dirty="0">
              <a:solidFill>
                <a:srgbClr val="FF0000"/>
              </a:solidFill>
              <a:latin typeface="Manrope ExtraLight" charset="0"/>
              <a:ea typeface="Manrope ExtraLight" charset="0"/>
              <a:cs typeface="Manrope ExtraLight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81FB91-C7ED-4631-9984-515212B52215}"/>
              </a:ext>
            </a:extLst>
          </p:cNvPr>
          <p:cNvSpPr txBox="1"/>
          <p:nvPr/>
        </p:nvSpPr>
        <p:spPr>
          <a:xfrm>
            <a:off x="1155606" y="1870135"/>
            <a:ext cx="51486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Manrope ExtraLight" charset="0"/>
                <a:ea typeface="Manrope ExtraLight" charset="0"/>
                <a:cs typeface="Manrope ExtraLight" charset="0"/>
              </a:rPr>
              <a:t>¡</a:t>
            </a:r>
            <a:r>
              <a:rPr lang="en-US" sz="3600" dirty="0" err="1">
                <a:latin typeface="Manrope ExtraLight" charset="0"/>
                <a:ea typeface="Manrope ExtraLight" charset="0"/>
                <a:cs typeface="Manrope ExtraLight" charset="0"/>
              </a:rPr>
              <a:t>Reto</a:t>
            </a:r>
            <a:r>
              <a:rPr lang="en-US" sz="3600" dirty="0">
                <a:latin typeface="Manrope ExtraLight" charset="0"/>
                <a:ea typeface="Manrope ExtraLight" charset="0"/>
                <a:cs typeface="Manrope ExtraLight" charset="0"/>
              </a:rPr>
              <a:t>!</a:t>
            </a:r>
          </a:p>
          <a:p>
            <a:r>
              <a:rPr lang="en-US" sz="3600" dirty="0">
                <a:solidFill>
                  <a:srgbClr val="70EED6"/>
                </a:solidFill>
                <a:latin typeface="Manrope ExtraLight" charset="0"/>
                <a:ea typeface="Manrope ExtraLight" charset="0"/>
                <a:cs typeface="Manrope ExtraLight" charset="0"/>
              </a:rPr>
              <a:t>Define </a:t>
            </a:r>
            <a:r>
              <a:rPr lang="en-US" sz="3600" dirty="0" err="1">
                <a:solidFill>
                  <a:srgbClr val="70EED6"/>
                </a:solidFill>
                <a:latin typeface="Manrope ExtraLight" charset="0"/>
                <a:ea typeface="Manrope ExtraLight" charset="0"/>
                <a:cs typeface="Manrope ExtraLight" charset="0"/>
              </a:rPr>
              <a:t>objetivos</a:t>
            </a:r>
            <a:r>
              <a:rPr lang="en-US" sz="3600" dirty="0">
                <a:solidFill>
                  <a:srgbClr val="70EED6"/>
                </a:solidFill>
                <a:latin typeface="Manrope ExtraLight" charset="0"/>
                <a:ea typeface="Manrope ExtraLight" charset="0"/>
                <a:cs typeface="Manrope ExtraLight" charset="0"/>
              </a:rPr>
              <a:t> SMART para </a:t>
            </a:r>
            <a:r>
              <a:rPr lang="en-US" sz="3600" dirty="0" err="1">
                <a:solidFill>
                  <a:srgbClr val="70EED6"/>
                </a:solidFill>
                <a:latin typeface="Manrope ExtraLight" charset="0"/>
                <a:ea typeface="Manrope ExtraLight" charset="0"/>
                <a:cs typeface="Manrope ExtraLight" charset="0"/>
              </a:rPr>
              <a:t>MiMac</a:t>
            </a:r>
            <a:endParaRPr lang="en-US" sz="3600" dirty="0">
              <a:solidFill>
                <a:srgbClr val="70EED6"/>
              </a:solidFill>
              <a:latin typeface="Manrope ExtraLight" charset="0"/>
              <a:ea typeface="Manrope ExtraLight" charset="0"/>
              <a:cs typeface="Manrope ExtraLight" charset="0"/>
            </a:endParaRPr>
          </a:p>
        </p:txBody>
      </p:sp>
      <p:sp>
        <p:nvSpPr>
          <p:cNvPr id="2" name="Rectángulo 1"/>
          <p:cNvSpPr/>
          <p:nvPr/>
        </p:nvSpPr>
        <p:spPr>
          <a:xfrm>
            <a:off x="1185862" y="1532493"/>
            <a:ext cx="325755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Manrope" charset="0"/>
                <a:ea typeface="Manrope" charset="0"/>
                <a:cs typeface="Manrope" charset="0"/>
              </a:rPr>
              <a:t>CRM</a:t>
            </a:r>
          </a:p>
        </p:txBody>
      </p:sp>
      <p:pic>
        <p:nvPicPr>
          <p:cNvPr id="47" name="Picture 7">
            <a:extLst>
              <a:ext uri="{FF2B5EF4-FFF2-40B4-BE49-F238E27FC236}">
                <a16:creationId xmlns:a16="http://schemas.microsoft.com/office/drawing/2014/main" id="{E855E019-1205-4368-8854-099E5626A8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49" b="2041"/>
          <a:stretch/>
        </p:blipFill>
        <p:spPr>
          <a:xfrm>
            <a:off x="6322368" y="1477928"/>
            <a:ext cx="4698789" cy="3902148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6585995" y="2514640"/>
            <a:ext cx="416688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>
                <a:latin typeface="Manrope ExtraLight" charset="0"/>
                <a:ea typeface="Manrope ExtraLight" charset="0"/>
                <a:cs typeface="Manrope ExtraLight" charset="0"/>
              </a:rPr>
              <a:t>MiMac</a:t>
            </a:r>
            <a:endParaRPr lang="en-US" sz="4000" b="1" dirty="0">
              <a:latin typeface="Manrope ExtraLight" charset="0"/>
              <a:ea typeface="Manrope ExtraLight" charset="0"/>
              <a:cs typeface="Manrope ExtraLight" charset="0"/>
            </a:endParaRPr>
          </a:p>
        </p:txBody>
      </p:sp>
      <p:sp>
        <p:nvSpPr>
          <p:cNvPr id="49" name="Rectángulo 48"/>
          <p:cNvSpPr/>
          <p:nvPr/>
        </p:nvSpPr>
        <p:spPr>
          <a:xfrm>
            <a:off x="6599438" y="1762415"/>
            <a:ext cx="4140000" cy="2232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879F2B5-ADE6-2743-A3ED-C8C43CA7853F}"/>
              </a:ext>
            </a:extLst>
          </p:cNvPr>
          <p:cNvCxnSpPr>
            <a:cxnSpLocks/>
          </p:cNvCxnSpPr>
          <p:nvPr/>
        </p:nvCxnSpPr>
        <p:spPr>
          <a:xfrm>
            <a:off x="1212914" y="730179"/>
            <a:ext cx="10551685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miter lim="800000"/>
          </a:ln>
          <a:effectLst/>
        </p:spPr>
      </p:cxnSp>
      <p:pic>
        <p:nvPicPr>
          <p:cNvPr id="16" name="Imagen 15">
            <a:extLst>
              <a:ext uri="{FF2B5EF4-FFF2-40B4-BE49-F238E27FC236}">
                <a16:creationId xmlns:a16="http://schemas.microsoft.com/office/drawing/2014/main" id="{76AE94B4-C508-9E40-94BC-4B332DB9BC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22" y="212302"/>
            <a:ext cx="418302" cy="425352"/>
          </a:xfrm>
          <a:prstGeom prst="rect">
            <a:avLst/>
          </a:prstGeom>
        </p:spPr>
      </p:pic>
      <p:sp>
        <p:nvSpPr>
          <p:cNvPr id="24" name="CuadroTexto 23">
            <a:extLst>
              <a:ext uri="{FF2B5EF4-FFF2-40B4-BE49-F238E27FC236}">
                <a16:creationId xmlns:a16="http://schemas.microsoft.com/office/drawing/2014/main" id="{4237754F-F75C-2B48-9D06-6A4F5D91D7F0}"/>
              </a:ext>
            </a:extLst>
          </p:cNvPr>
          <p:cNvSpPr txBox="1"/>
          <p:nvPr/>
        </p:nvSpPr>
        <p:spPr>
          <a:xfrm>
            <a:off x="1520455" y="306574"/>
            <a:ext cx="12057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Manrope Light" charset="0"/>
                <a:ea typeface="Manrope Light" charset="0"/>
                <a:cs typeface="Manrope Light" charset="0"/>
              </a:rPr>
              <a:t>Modelo negocio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987AA999-74D7-6E4B-8032-7B51ECA4BBA1}"/>
              </a:ext>
            </a:extLst>
          </p:cNvPr>
          <p:cNvSpPr txBox="1"/>
          <p:nvPr/>
        </p:nvSpPr>
        <p:spPr>
          <a:xfrm>
            <a:off x="3365385" y="306574"/>
            <a:ext cx="1563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Manrope Light" charset="0"/>
                <a:ea typeface="Manrope Light" charset="0"/>
                <a:cs typeface="Manrope Light" charset="0"/>
              </a:rPr>
              <a:t>Análisis y Diagnóstico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174592C9-2171-D942-8FB6-1AD267E2EFC1}"/>
              </a:ext>
            </a:extLst>
          </p:cNvPr>
          <p:cNvSpPr txBox="1"/>
          <p:nvPr/>
        </p:nvSpPr>
        <p:spPr>
          <a:xfrm>
            <a:off x="5766201" y="306574"/>
            <a:ext cx="13885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latin typeface="Manrope Light" charset="0"/>
                <a:ea typeface="Manrope Light" charset="0"/>
                <a:cs typeface="Manrope Light" charset="0"/>
              </a:rPr>
              <a:t>Objetivos</a:t>
            </a:r>
            <a:r>
              <a:rPr lang="es-ES" sz="1100" b="1" dirty="0">
                <a:latin typeface="Manrope Light" charset="0"/>
                <a:ea typeface="Manrope Light" charset="0"/>
                <a:cs typeface="Manrope Light" charset="0"/>
              </a:rPr>
              <a:t> </a:t>
            </a:r>
            <a:r>
              <a:rPr lang="es-ES" sz="1100" dirty="0">
                <a:latin typeface="Manrope Light" charset="0"/>
                <a:ea typeface="Manrope Light" charset="0"/>
                <a:cs typeface="Manrope Light" charset="0"/>
              </a:rPr>
              <a:t>y</a:t>
            </a:r>
            <a:r>
              <a:rPr lang="es-ES" sz="1100" b="1" dirty="0">
                <a:latin typeface="Manrope Light" charset="0"/>
                <a:ea typeface="Manrope Light" charset="0"/>
                <a:cs typeface="Manrope Light" charset="0"/>
              </a:rPr>
              <a:t> </a:t>
            </a:r>
            <a:r>
              <a:rPr lang="es-ES" sz="1100" dirty="0">
                <a:latin typeface="Manrope Light" charset="0"/>
                <a:ea typeface="Manrope Light" charset="0"/>
                <a:cs typeface="Manrope Light" charset="0"/>
              </a:rPr>
              <a:t>Público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40F585D0-A280-EB4E-9121-982439C8AA22}"/>
              </a:ext>
            </a:extLst>
          </p:cNvPr>
          <p:cNvSpPr txBox="1"/>
          <p:nvPr/>
        </p:nvSpPr>
        <p:spPr>
          <a:xfrm>
            <a:off x="8179768" y="306574"/>
            <a:ext cx="14959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Manrope Light" charset="0"/>
                <a:ea typeface="Manrope Light" charset="0"/>
                <a:cs typeface="Manrope Light" charset="0"/>
              </a:rPr>
              <a:t>Enfoque estratégico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AC4A2635-DE64-1F40-9D19-59B42253B432}"/>
              </a:ext>
            </a:extLst>
          </p:cNvPr>
          <p:cNvSpPr txBox="1"/>
          <p:nvPr/>
        </p:nvSpPr>
        <p:spPr>
          <a:xfrm>
            <a:off x="10582939" y="306574"/>
            <a:ext cx="4908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Manrope Light" charset="0"/>
              </a:rPr>
              <a:t>CRM</a:t>
            </a:r>
          </a:p>
        </p:txBody>
      </p:sp>
    </p:spTree>
    <p:extLst>
      <p:ext uri="{BB962C8B-B14F-4D97-AF65-F5344CB8AC3E}">
        <p14:creationId xmlns:p14="http://schemas.microsoft.com/office/powerpoint/2010/main" val="42005763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4">
            <a:extLst>
              <a:ext uri="{FF2B5EF4-FFF2-40B4-BE49-F238E27FC236}">
                <a16:creationId xmlns:a16="http://schemas.microsoft.com/office/drawing/2014/main" id="{6F5A9FED-26AD-D749-B87A-3B8FF1E1001E}"/>
              </a:ext>
            </a:extLst>
          </p:cNvPr>
          <p:cNvSpPr txBox="1"/>
          <p:nvPr/>
        </p:nvSpPr>
        <p:spPr>
          <a:xfrm>
            <a:off x="1051483" y="1166200"/>
            <a:ext cx="4048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600" dirty="0">
                <a:solidFill>
                  <a:prstClr val="black"/>
                </a:solidFill>
                <a:latin typeface="Manrope ExtraLight" pitchFamily="2" charset="0"/>
                <a:ea typeface="Manrope ExtraLight" charset="0"/>
                <a:cs typeface="Manrope ExtraLight" charset="0"/>
              </a:rPr>
              <a:t>1. Objetivos SMART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8E19F1FE-00B6-9347-9A2A-7C279D624968}"/>
              </a:ext>
            </a:extLst>
          </p:cNvPr>
          <p:cNvSpPr/>
          <p:nvPr/>
        </p:nvSpPr>
        <p:spPr>
          <a:xfrm>
            <a:off x="1051036" y="2237740"/>
            <a:ext cx="4656082" cy="2321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000000"/>
              </a:buClr>
              <a:buSzPts val="1100"/>
              <a:buAutoNum type="arabicPeriod"/>
            </a:pPr>
            <a:r>
              <a:rPr lang="es-E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Ganar usuarios/seguidores en mis </a:t>
            </a:r>
            <a:r>
              <a:rPr lang="es-ES" sz="14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rrss</a:t>
            </a:r>
            <a:r>
              <a:rPr lang="es-E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 para este año</a:t>
            </a:r>
          </a:p>
          <a:p>
            <a:pPr marL="342900" indent="-342900">
              <a:lnSpc>
                <a:spcPct val="150000"/>
              </a:lnSpc>
              <a:buClr>
                <a:srgbClr val="000000"/>
              </a:buClr>
              <a:buSzPts val="1100"/>
              <a:buFontTx/>
              <a:buAutoNum type="arabicPeriod"/>
            </a:pPr>
            <a:r>
              <a:rPr lang="es-E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Incremento del </a:t>
            </a:r>
            <a:r>
              <a:rPr lang="es-ES" sz="14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engagement</a:t>
            </a:r>
            <a:r>
              <a:rPr lang="es-E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 de un 25% en este año con las </a:t>
            </a:r>
            <a:r>
              <a:rPr lang="es-ES" sz="14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rrss</a:t>
            </a:r>
            <a:endParaRPr lang="es-ES" sz="1400" dirty="0">
              <a:solidFill>
                <a:prstClr val="black">
                  <a:lumMod val="50000"/>
                  <a:lumOff val="50000"/>
                </a:prstClr>
              </a:solidFill>
              <a:latin typeface="Manrope" charset="0"/>
              <a:ea typeface="Manrope" charset="0"/>
              <a:cs typeface="Manrope" charset="0"/>
              <a:sym typeface="Helvetica Neue"/>
            </a:endParaRPr>
          </a:p>
          <a:p>
            <a:pPr marL="342900" indent="-342900">
              <a:lnSpc>
                <a:spcPct val="150000"/>
              </a:lnSpc>
              <a:buClr>
                <a:srgbClr val="000000"/>
              </a:buClr>
              <a:buSzPts val="1100"/>
              <a:buFontTx/>
              <a:buAutoNum type="arabicPeriod"/>
            </a:pPr>
            <a:r>
              <a:rPr lang="es-E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Mejorar las ventas un 15% antes de fin de año</a:t>
            </a:r>
          </a:p>
          <a:p>
            <a:pPr marL="342900" indent="-342900">
              <a:lnSpc>
                <a:spcPct val="150000"/>
              </a:lnSpc>
              <a:buClr>
                <a:srgbClr val="000000"/>
              </a:buClr>
              <a:buSzPts val="1100"/>
              <a:buFontTx/>
              <a:buAutoNum type="arabicPeriod"/>
            </a:pPr>
            <a:r>
              <a:rPr lang="es-E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Poder introducir para al año siguiente algún tipo de detalle para clientes que gastan más de X en la empresa</a:t>
            </a:r>
          </a:p>
          <a:p>
            <a:pPr marL="342900" indent="-342900">
              <a:lnSpc>
                <a:spcPct val="150000"/>
              </a:lnSpc>
              <a:buClr>
                <a:srgbClr val="000000"/>
              </a:buClr>
              <a:buSzPts val="1100"/>
              <a:buFontTx/>
              <a:buAutoNum type="arabicPeriod"/>
            </a:pPr>
            <a:r>
              <a:rPr lang="es-E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Mejorar mis valoraciones </a:t>
            </a:r>
            <a:r>
              <a:rPr lang="es-ES" sz="1400">
                <a:solidFill>
                  <a:prstClr val="black">
                    <a:lumMod val="50000"/>
                    <a:lumOff val="50000"/>
                  </a:prstClr>
                </a:solidFill>
                <a:latin typeface="Manrope" charset="0"/>
                <a:ea typeface="Manrope" charset="0"/>
                <a:cs typeface="Manrope" charset="0"/>
                <a:sym typeface="Helvetica Neue"/>
              </a:rPr>
              <a:t>en Google</a:t>
            </a:r>
            <a:endParaRPr lang="es-ES" sz="1400" dirty="0">
              <a:solidFill>
                <a:prstClr val="black">
                  <a:lumMod val="50000"/>
                  <a:lumOff val="50000"/>
                </a:prstClr>
              </a:solidFill>
              <a:latin typeface="Manrope" charset="0"/>
              <a:ea typeface="Manrope" charset="0"/>
              <a:cs typeface="Manrope" charset="0"/>
              <a:sym typeface="Helvetica Neue"/>
            </a:endParaRPr>
          </a:p>
        </p:txBody>
      </p:sp>
      <p:pic>
        <p:nvPicPr>
          <p:cNvPr id="17" name="Marcador de posición de imagen 4">
            <a:extLst>
              <a:ext uri="{FF2B5EF4-FFF2-40B4-BE49-F238E27FC236}">
                <a16:creationId xmlns:a16="http://schemas.microsoft.com/office/drawing/2014/main" id="{893216C3-E640-474F-BA4C-9FC83FC90C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096000" y="1160974"/>
            <a:ext cx="4536053" cy="4555394"/>
          </a:xfrm>
          <a:prstGeom prst="rect">
            <a:avLst/>
          </a:prstGeom>
        </p:spPr>
      </p:pic>
      <p:sp>
        <p:nvSpPr>
          <p:cNvPr id="26" name="TextBox 7">
            <a:extLst>
              <a:ext uri="{FF2B5EF4-FFF2-40B4-BE49-F238E27FC236}">
                <a16:creationId xmlns:a16="http://schemas.microsoft.com/office/drawing/2014/main" id="{E9C09DF3-DF12-40DE-9A23-22AE23102AE6}"/>
              </a:ext>
            </a:extLst>
          </p:cNvPr>
          <p:cNvSpPr txBox="1"/>
          <p:nvPr/>
        </p:nvSpPr>
        <p:spPr>
          <a:xfrm>
            <a:off x="6615164" y="6165639"/>
            <a:ext cx="17033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kern="0" dirty="0">
                <a:solidFill>
                  <a:prstClr val="white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Marketing Digital</a:t>
            </a:r>
          </a:p>
        </p:txBody>
      </p:sp>
      <p:sp>
        <p:nvSpPr>
          <p:cNvPr id="27" name="TextBox 8">
            <a:extLst>
              <a:ext uri="{FF2B5EF4-FFF2-40B4-BE49-F238E27FC236}">
                <a16:creationId xmlns:a16="http://schemas.microsoft.com/office/drawing/2014/main" id="{13893C00-E3F5-4ECC-A9E8-5D214EA9420D}"/>
              </a:ext>
            </a:extLst>
          </p:cNvPr>
          <p:cNvSpPr txBox="1"/>
          <p:nvPr/>
        </p:nvSpPr>
        <p:spPr>
          <a:xfrm>
            <a:off x="8814849" y="6165639"/>
            <a:ext cx="13243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200" kern="0" dirty="0">
                <a:solidFill>
                  <a:prstClr val="white">
                    <a:lumMod val="95000"/>
                  </a:prstClr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Estrategia 1</a:t>
            </a:r>
          </a:p>
        </p:txBody>
      </p:sp>
      <p:cxnSp>
        <p:nvCxnSpPr>
          <p:cNvPr id="14" name="Straight Connector 14">
            <a:extLst>
              <a:ext uri="{FF2B5EF4-FFF2-40B4-BE49-F238E27FC236}">
                <a16:creationId xmlns:a16="http://schemas.microsoft.com/office/drawing/2014/main" id="{0575F4A5-A17B-4E2E-B9FA-4B68F131B3AA}"/>
              </a:ext>
            </a:extLst>
          </p:cNvPr>
          <p:cNvCxnSpPr>
            <a:cxnSpLocks/>
          </p:cNvCxnSpPr>
          <p:nvPr/>
        </p:nvCxnSpPr>
        <p:spPr>
          <a:xfrm>
            <a:off x="1212914" y="730179"/>
            <a:ext cx="10551685" cy="0"/>
          </a:xfrm>
          <a:prstGeom prst="line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miter lim="800000"/>
          </a:ln>
          <a:effectLst/>
        </p:spPr>
      </p:cxnSp>
      <p:pic>
        <p:nvPicPr>
          <p:cNvPr id="15" name="Imagen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22" y="212302"/>
            <a:ext cx="418302" cy="425352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EE658908-7C80-6947-82AD-A372061DE702}"/>
              </a:ext>
            </a:extLst>
          </p:cNvPr>
          <p:cNvSpPr txBox="1"/>
          <p:nvPr/>
        </p:nvSpPr>
        <p:spPr>
          <a:xfrm>
            <a:off x="1520455" y="306574"/>
            <a:ext cx="12057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Manrope Light" charset="0"/>
                <a:ea typeface="Manrope Light" charset="0"/>
                <a:cs typeface="Manrope Light" charset="0"/>
              </a:rPr>
              <a:t>Modelo negocio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97CA880-5C8E-9E4B-B1E7-2B81EBBF3B95}"/>
              </a:ext>
            </a:extLst>
          </p:cNvPr>
          <p:cNvSpPr txBox="1"/>
          <p:nvPr/>
        </p:nvSpPr>
        <p:spPr>
          <a:xfrm>
            <a:off x="3365385" y="306574"/>
            <a:ext cx="15632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Manrope Light" charset="0"/>
                <a:ea typeface="Manrope Light" charset="0"/>
                <a:cs typeface="Manrope Light" charset="0"/>
              </a:rPr>
              <a:t>Análisis y Diagnóstico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4227C2E4-88B5-2541-91E2-A051C999780B}"/>
              </a:ext>
            </a:extLst>
          </p:cNvPr>
          <p:cNvSpPr txBox="1"/>
          <p:nvPr/>
        </p:nvSpPr>
        <p:spPr>
          <a:xfrm>
            <a:off x="5766201" y="306574"/>
            <a:ext cx="13885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latin typeface="Manrope Light" charset="0"/>
                <a:ea typeface="Manrope Light" charset="0"/>
                <a:cs typeface="Manrope Light" charset="0"/>
              </a:rPr>
              <a:t>Objetivos</a:t>
            </a:r>
            <a:r>
              <a:rPr lang="es-ES" sz="1100" b="1" dirty="0">
                <a:latin typeface="Manrope Light" charset="0"/>
                <a:ea typeface="Manrope Light" charset="0"/>
                <a:cs typeface="Manrope Light" charset="0"/>
              </a:rPr>
              <a:t> </a:t>
            </a:r>
            <a:r>
              <a:rPr lang="es-ES" sz="1100" dirty="0">
                <a:latin typeface="Manrope Light" charset="0"/>
                <a:ea typeface="Manrope Light" charset="0"/>
                <a:cs typeface="Manrope Light" charset="0"/>
              </a:rPr>
              <a:t>y</a:t>
            </a:r>
            <a:r>
              <a:rPr lang="es-ES" sz="1100" b="1" dirty="0">
                <a:latin typeface="Manrope Light" charset="0"/>
                <a:ea typeface="Manrope Light" charset="0"/>
                <a:cs typeface="Manrope Light" charset="0"/>
              </a:rPr>
              <a:t> </a:t>
            </a:r>
            <a:r>
              <a:rPr lang="es-ES" sz="1100" dirty="0">
                <a:latin typeface="Manrope Light" charset="0"/>
                <a:ea typeface="Manrope Light" charset="0"/>
                <a:cs typeface="Manrope Light" charset="0"/>
              </a:rPr>
              <a:t>Público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CFEFB9A5-1B32-A444-81BB-F1A19E99716D}"/>
              </a:ext>
            </a:extLst>
          </p:cNvPr>
          <p:cNvSpPr txBox="1"/>
          <p:nvPr/>
        </p:nvSpPr>
        <p:spPr>
          <a:xfrm>
            <a:off x="8179768" y="306574"/>
            <a:ext cx="14959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Manrope Light" charset="0"/>
                <a:ea typeface="Manrope Light" charset="0"/>
                <a:cs typeface="Manrope Light" charset="0"/>
              </a:rPr>
              <a:t>Enfoque estratégico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175FF90E-2F6E-4343-8194-22503C46F0CD}"/>
              </a:ext>
            </a:extLst>
          </p:cNvPr>
          <p:cNvSpPr txBox="1"/>
          <p:nvPr/>
        </p:nvSpPr>
        <p:spPr>
          <a:xfrm>
            <a:off x="10582939" y="306574"/>
            <a:ext cx="4908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>
                <a:solidFill>
                  <a:prstClr val="black">
                    <a:lumMod val="50000"/>
                    <a:lumOff val="50000"/>
                  </a:prstClr>
                </a:solidFill>
                <a:latin typeface="Manrope Light" charset="0"/>
              </a:rPr>
              <a:t>CRM</a:t>
            </a:r>
          </a:p>
        </p:txBody>
      </p:sp>
    </p:spTree>
    <p:extLst>
      <p:ext uri="{BB962C8B-B14F-4D97-AF65-F5344CB8AC3E}">
        <p14:creationId xmlns:p14="http://schemas.microsoft.com/office/powerpoint/2010/main" val="7367571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02C997-8F67-435A-B53F-D16B49449C66}"/>
              </a:ext>
            </a:extLst>
          </p:cNvPr>
          <p:cNvSpPr txBox="1"/>
          <p:nvPr/>
        </p:nvSpPr>
        <p:spPr>
          <a:xfrm>
            <a:off x="1090002" y="2107260"/>
            <a:ext cx="29033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Manrope" pitchFamily="2" charset="0"/>
                <a:ea typeface="Manrope ExtraLight" charset="0"/>
                <a:cs typeface="Manrope ExtraLight" charset="0"/>
              </a:rPr>
              <a:t>¡Gracias!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805801-BE62-4025-8437-05EF2FB6B501}"/>
              </a:ext>
            </a:extLst>
          </p:cNvPr>
          <p:cNvSpPr txBox="1"/>
          <p:nvPr/>
        </p:nvSpPr>
        <p:spPr>
          <a:xfrm>
            <a:off x="1202293" y="3868831"/>
            <a:ext cx="239815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CURSO ESTRATEGIA MARKETING DIGITAL 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067BB2B-C551-46FE-A712-0472640E1BD0}"/>
              </a:ext>
            </a:extLst>
          </p:cNvPr>
          <p:cNvCxnSpPr>
            <a:cxnSpLocks/>
          </p:cNvCxnSpPr>
          <p:nvPr/>
        </p:nvCxnSpPr>
        <p:spPr>
          <a:xfrm>
            <a:off x="1262034" y="3222306"/>
            <a:ext cx="6273299" cy="0"/>
          </a:xfrm>
          <a:prstGeom prst="line">
            <a:avLst/>
          </a:prstGeom>
          <a:ln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B6D6D81-F043-4174-9DD1-6DEDAF186050}"/>
              </a:ext>
            </a:extLst>
          </p:cNvPr>
          <p:cNvSpPr/>
          <p:nvPr/>
        </p:nvSpPr>
        <p:spPr>
          <a:xfrm>
            <a:off x="4314829" y="3822612"/>
            <a:ext cx="3920979" cy="147732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ÁLVARO O´DONNELL CHAVARRI</a:t>
            </a:r>
          </a:p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Asesor de Estrategia y CRO</a:t>
            </a:r>
          </a:p>
          <a:p>
            <a:pPr>
              <a:lnSpc>
                <a:spcPct val="150000"/>
              </a:lnSpc>
            </a:pPr>
            <a:endParaRPr lang="es-ES_tradnl" sz="1200" dirty="0">
              <a:solidFill>
                <a:srgbClr val="545454"/>
              </a:solidFill>
              <a:latin typeface="Manrope" pitchFamily="2" charset="0"/>
              <a:ea typeface="Manrope ExtraLight" charset="0"/>
              <a:cs typeface="Manrope ExtraLight" charset="0"/>
            </a:endParaRPr>
          </a:p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NÉSTOR TEJERO BERMEJO</a:t>
            </a:r>
          </a:p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Asesor de Estrategia y Marketing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D0F607-5C04-4754-930E-353781AA6FCC}"/>
              </a:ext>
            </a:extLst>
          </p:cNvPr>
          <p:cNvSpPr/>
          <p:nvPr/>
        </p:nvSpPr>
        <p:spPr>
          <a:xfrm>
            <a:off x="5251705" y="1986045"/>
            <a:ext cx="852828" cy="852828"/>
          </a:xfrm>
          <a:prstGeom prst="rect">
            <a:avLst/>
          </a:prstGeom>
          <a:solidFill>
            <a:srgbClr val="3812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74E1CA-6ABB-4FBB-96FE-6A98A5DC364E}"/>
              </a:ext>
            </a:extLst>
          </p:cNvPr>
          <p:cNvSpPr/>
          <p:nvPr/>
        </p:nvSpPr>
        <p:spPr>
          <a:xfrm>
            <a:off x="6097051" y="1986045"/>
            <a:ext cx="852828" cy="852828"/>
          </a:xfrm>
          <a:prstGeom prst="rect">
            <a:avLst/>
          </a:prstGeom>
          <a:solidFill>
            <a:srgbClr val="EBE3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Marcador de imagen 1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6" name="TextBox 15">
            <a:extLst>
              <a:ext uri="{FF2B5EF4-FFF2-40B4-BE49-F238E27FC236}">
                <a16:creationId xmlns:a16="http://schemas.microsoft.com/office/drawing/2014/main" id="{5EA16ADB-AA4F-46FF-B1CD-7DDC5AF663BE}"/>
              </a:ext>
            </a:extLst>
          </p:cNvPr>
          <p:cNvSpPr txBox="1"/>
          <p:nvPr/>
        </p:nvSpPr>
        <p:spPr>
          <a:xfrm>
            <a:off x="5368887" y="2253707"/>
            <a:ext cx="587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kern="0" spc="50">
                <a:solidFill>
                  <a:schemeClr val="bg1"/>
                </a:solidFill>
                <a:latin typeface="Manrope ExtraLight" charset="0"/>
                <a:ea typeface="Manrope ExtraLight" charset="0"/>
                <a:cs typeface="Manrope ExtraLight" charset="0"/>
                <a:sym typeface="Wingdings"/>
              </a:rPr>
              <a:t></a:t>
            </a:r>
            <a:endParaRPr lang="en-US" sz="1600" kern="0" spc="50" dirty="0">
              <a:solidFill>
                <a:schemeClr val="bg1"/>
              </a:solidFill>
              <a:latin typeface="Manrope ExtraLight" charset="0"/>
              <a:ea typeface="Manrope ExtraLight" charset="0"/>
              <a:cs typeface="Manrope ExtraLight" charset="0"/>
            </a:endParaRPr>
          </a:p>
        </p:txBody>
      </p:sp>
      <p:sp>
        <p:nvSpPr>
          <p:cNvPr id="27" name="TextBox 15">
            <a:extLst>
              <a:ext uri="{FF2B5EF4-FFF2-40B4-BE49-F238E27FC236}">
                <a16:creationId xmlns:a16="http://schemas.microsoft.com/office/drawing/2014/main" id="{5EA16ADB-AA4F-46FF-B1CD-7DDC5AF663BE}"/>
              </a:ext>
            </a:extLst>
          </p:cNvPr>
          <p:cNvSpPr txBox="1"/>
          <p:nvPr/>
        </p:nvSpPr>
        <p:spPr>
          <a:xfrm>
            <a:off x="6217974" y="2253707"/>
            <a:ext cx="587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kern="0" spc="50">
                <a:solidFill>
                  <a:schemeClr val="bg1"/>
                </a:solidFill>
                <a:latin typeface="Manrope ExtraLight" charset="0"/>
                <a:ea typeface="Manrope ExtraLight" charset="0"/>
                <a:cs typeface="Manrope ExtraLight" charset="0"/>
                <a:sym typeface="Wingdings"/>
              </a:rPr>
              <a:t></a:t>
            </a:r>
            <a:endParaRPr lang="en-US" sz="1600" kern="0" spc="50" dirty="0">
              <a:solidFill>
                <a:schemeClr val="bg1"/>
              </a:solidFill>
              <a:latin typeface="Manrope ExtraLight" charset="0"/>
              <a:ea typeface="Manrope ExtraLight" charset="0"/>
              <a:cs typeface="Manrope ExtraLight" charset="0"/>
            </a:endParaRPr>
          </a:p>
        </p:txBody>
      </p:sp>
      <p:pic>
        <p:nvPicPr>
          <p:cNvPr id="24" name="Imagen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22" y="212302"/>
            <a:ext cx="418302" cy="42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794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11F827C-A1D7-4833-A8A8-306EE71C52FA}"/>
              </a:ext>
            </a:extLst>
          </p:cNvPr>
          <p:cNvSpPr txBox="1"/>
          <p:nvPr/>
        </p:nvSpPr>
        <p:spPr>
          <a:xfrm>
            <a:off x="6833416" y="3359959"/>
            <a:ext cx="9165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spc="110" dirty="0">
                <a:solidFill>
                  <a:schemeClr val="tx1">
                    <a:lumMod val="95000"/>
                    <a:lumOff val="5000"/>
                  </a:schemeClr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HORARIO</a:t>
            </a:r>
            <a:endParaRPr lang="es-ES_tradnl" sz="1200" spc="140" dirty="0">
              <a:solidFill>
                <a:schemeClr val="tx1">
                  <a:lumMod val="95000"/>
                  <a:lumOff val="5000"/>
                </a:schemeClr>
              </a:solidFill>
              <a:latin typeface="Manrope" pitchFamily="2" charset="0"/>
              <a:ea typeface="Manrope ExtraLight" charset="0"/>
              <a:cs typeface="Manrope ExtraLight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745718-20F7-40F2-8A80-66373A5E0437}"/>
              </a:ext>
            </a:extLst>
          </p:cNvPr>
          <p:cNvSpPr txBox="1"/>
          <p:nvPr/>
        </p:nvSpPr>
        <p:spPr>
          <a:xfrm>
            <a:off x="6842882" y="3628077"/>
            <a:ext cx="2188420" cy="6176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Lunes -  Jueves: 08.30 – 18.30</a:t>
            </a:r>
          </a:p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Viernes: 8:00 – 15:00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B9A380-1203-46B8-B108-DD2E5F20C7B4}"/>
              </a:ext>
            </a:extLst>
          </p:cNvPr>
          <p:cNvSpPr txBox="1"/>
          <p:nvPr/>
        </p:nvSpPr>
        <p:spPr>
          <a:xfrm>
            <a:off x="9466893" y="3364218"/>
            <a:ext cx="11455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spc="110" dirty="0">
                <a:solidFill>
                  <a:schemeClr val="tx1">
                    <a:lumMod val="95000"/>
                    <a:lumOff val="5000"/>
                  </a:schemeClr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CONTACTO</a:t>
            </a:r>
            <a:endParaRPr lang="es-ES_tradnl" sz="1100" spc="140" dirty="0">
              <a:solidFill>
                <a:schemeClr val="tx1">
                  <a:lumMod val="95000"/>
                  <a:lumOff val="5000"/>
                </a:schemeClr>
              </a:solidFill>
              <a:latin typeface="Manrope" pitchFamily="2" charset="0"/>
              <a:ea typeface="Manrope ExtraLight" charset="0"/>
              <a:cs typeface="Manrope ExtraLight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B9700-9E89-464D-A7EA-F298805F170E}"/>
              </a:ext>
            </a:extLst>
          </p:cNvPr>
          <p:cNvSpPr txBox="1"/>
          <p:nvPr/>
        </p:nvSpPr>
        <p:spPr>
          <a:xfrm>
            <a:off x="9466893" y="3641217"/>
            <a:ext cx="1943161" cy="8946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(+34) 91 522 26 67</a:t>
            </a:r>
          </a:p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(+34) 670 747 115</a:t>
            </a:r>
          </a:p>
          <a:p>
            <a:pPr>
              <a:lnSpc>
                <a:spcPct val="150000"/>
              </a:lnSpc>
            </a:pPr>
            <a:r>
              <a:rPr lang="es-ES_tradnl" sz="1200" dirty="0" err="1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info@agenciareinicia.com</a:t>
            </a:r>
            <a:endParaRPr lang="es-ES_tradnl" sz="1200" dirty="0">
              <a:solidFill>
                <a:srgbClr val="545454"/>
              </a:solidFill>
              <a:latin typeface="Manrope" pitchFamily="2" charset="0"/>
              <a:ea typeface="Manrope ExtraLight" charset="0"/>
              <a:cs typeface="Manrope ExtraLight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2644D6-52C5-4A70-93D4-EF799DF0BA54}"/>
              </a:ext>
            </a:extLst>
          </p:cNvPr>
          <p:cNvSpPr txBox="1"/>
          <p:nvPr/>
        </p:nvSpPr>
        <p:spPr>
          <a:xfrm>
            <a:off x="6826558" y="5222366"/>
            <a:ext cx="12846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spc="110" dirty="0">
                <a:solidFill>
                  <a:schemeClr val="tx1">
                    <a:lumMod val="95000"/>
                    <a:lumOff val="5000"/>
                  </a:schemeClr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CONÓCENOS</a:t>
            </a:r>
            <a:endParaRPr lang="es-ES_tradnl" sz="1200" spc="140" dirty="0">
              <a:solidFill>
                <a:schemeClr val="tx1">
                  <a:lumMod val="95000"/>
                  <a:lumOff val="5000"/>
                </a:schemeClr>
              </a:solidFill>
              <a:latin typeface="Manrope" pitchFamily="2" charset="0"/>
              <a:ea typeface="Manrope ExtraLight" charset="0"/>
              <a:cs typeface="Manrope ExtraLight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F578C0-221F-4D8F-8DA2-471C0572F19D}"/>
              </a:ext>
            </a:extLst>
          </p:cNvPr>
          <p:cNvSpPr txBox="1"/>
          <p:nvPr/>
        </p:nvSpPr>
        <p:spPr>
          <a:xfrm>
            <a:off x="6834574" y="5499365"/>
            <a:ext cx="1920719" cy="3406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sz="1200" dirty="0" err="1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www.agenciareinicia.com</a:t>
            </a:r>
            <a:endParaRPr lang="es-ES_tradnl" sz="1200" dirty="0">
              <a:solidFill>
                <a:srgbClr val="545454"/>
              </a:solidFill>
              <a:latin typeface="Manrope" pitchFamily="2" charset="0"/>
              <a:ea typeface="Manrope ExtraLight" charset="0"/>
              <a:cs typeface="Manrope ExtraLight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FF1F01-61FB-440E-A813-501C6F2E0E87}"/>
              </a:ext>
            </a:extLst>
          </p:cNvPr>
          <p:cNvSpPr txBox="1"/>
          <p:nvPr/>
        </p:nvSpPr>
        <p:spPr>
          <a:xfrm>
            <a:off x="9498116" y="5227794"/>
            <a:ext cx="1081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200" spc="110" dirty="0">
                <a:solidFill>
                  <a:schemeClr val="tx1">
                    <a:lumMod val="95000"/>
                    <a:lumOff val="5000"/>
                  </a:schemeClr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DIRECCIÓN</a:t>
            </a:r>
            <a:endParaRPr lang="es-ES_tradnl" sz="1200" spc="140" dirty="0">
              <a:solidFill>
                <a:schemeClr val="tx1">
                  <a:lumMod val="95000"/>
                  <a:lumOff val="5000"/>
                </a:schemeClr>
              </a:solidFill>
              <a:latin typeface="Manrope" pitchFamily="2" charset="0"/>
              <a:ea typeface="Manrope ExtraLight" charset="0"/>
              <a:cs typeface="Manrope ExtraLight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043342-7780-4CE1-9286-42FDE07EF3F4}"/>
              </a:ext>
            </a:extLst>
          </p:cNvPr>
          <p:cNvSpPr txBox="1"/>
          <p:nvPr/>
        </p:nvSpPr>
        <p:spPr>
          <a:xfrm>
            <a:off x="9506423" y="5527873"/>
            <a:ext cx="2368419" cy="8946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sz="1200" dirty="0" err="1">
                <a:solidFill>
                  <a:srgbClr val="545454"/>
                </a:solidFill>
                <a:latin typeface="Manrope"/>
                <a:ea typeface="Manrope ExtraLight" charset="0"/>
                <a:cs typeface="Manrope ExtraLight" charset="0"/>
              </a:rPr>
              <a:t>Talent</a:t>
            </a:r>
            <a:r>
              <a:rPr lang="es-ES_tradnl" sz="1200" dirty="0">
                <a:solidFill>
                  <a:srgbClr val="545454"/>
                </a:solidFill>
                <a:latin typeface="Manrope"/>
                <a:ea typeface="Manrope ExtraLight" charset="0"/>
                <a:cs typeface="Manrope ExtraLight" charset="0"/>
              </a:rPr>
              <a:t> Garden Madrid, 3ª pl.</a:t>
            </a:r>
          </a:p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Calle de Juan de Mariana, 15, 28045 Madrid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B7CA429-1DA7-4DE0-B851-08ED1738FE26}"/>
              </a:ext>
            </a:extLst>
          </p:cNvPr>
          <p:cNvSpPr/>
          <p:nvPr/>
        </p:nvSpPr>
        <p:spPr>
          <a:xfrm>
            <a:off x="6853704" y="2028883"/>
            <a:ext cx="3920979" cy="89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_tradnl" sz="1200" dirty="0">
                <a:solidFill>
                  <a:srgbClr val="545454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Si quieres emprender un nuevo camino y buscas a alguien que te pueda guiar y acompañar. Da el primer paso y ¡háblanos!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26F637-51D7-4666-8064-14B44DA9AB08}"/>
              </a:ext>
            </a:extLst>
          </p:cNvPr>
          <p:cNvSpPr txBox="1"/>
          <p:nvPr/>
        </p:nvSpPr>
        <p:spPr>
          <a:xfrm>
            <a:off x="6853704" y="1298820"/>
            <a:ext cx="2311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3600" dirty="0">
                <a:latin typeface="Manrope" pitchFamily="2" charset="0"/>
                <a:ea typeface="Manrope ExtraLight" charset="0"/>
                <a:cs typeface="Manrope ExtraLight" charset="0"/>
              </a:rPr>
              <a:t>Hablemos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5A1669-4393-40AC-A05B-DF37FD95C9E3}"/>
              </a:ext>
            </a:extLst>
          </p:cNvPr>
          <p:cNvSpPr txBox="1"/>
          <p:nvPr/>
        </p:nvSpPr>
        <p:spPr>
          <a:xfrm>
            <a:off x="3398434" y="5864696"/>
            <a:ext cx="1245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200" dirty="0">
                <a:solidFill>
                  <a:schemeClr val="bg1"/>
                </a:solidFill>
                <a:latin typeface="Manrope" pitchFamily="2" charset="0"/>
                <a:ea typeface="Manrope ExtraLight" charset="0"/>
                <a:cs typeface="Manrope ExtraLight" charset="0"/>
              </a:rPr>
              <a:t>¡Da el primer paso!</a:t>
            </a:r>
          </a:p>
        </p:txBody>
      </p:sp>
      <p:pic>
        <p:nvPicPr>
          <p:cNvPr id="4" name="Marcador de imagen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24" name="TextBox 15">
            <a:extLst>
              <a:ext uri="{FF2B5EF4-FFF2-40B4-BE49-F238E27FC236}">
                <a16:creationId xmlns:a16="http://schemas.microsoft.com/office/drawing/2014/main" id="{5EA16ADB-AA4F-46FF-B1CD-7DDC5AF663BE}"/>
              </a:ext>
            </a:extLst>
          </p:cNvPr>
          <p:cNvSpPr txBox="1"/>
          <p:nvPr/>
        </p:nvSpPr>
        <p:spPr>
          <a:xfrm>
            <a:off x="4282152" y="6420366"/>
            <a:ext cx="5870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kern="0" spc="50" dirty="0">
                <a:solidFill>
                  <a:schemeClr val="bg1"/>
                </a:solidFill>
                <a:latin typeface="Manrope" pitchFamily="2" charset="0"/>
                <a:ea typeface="Manrope ExtraLight" charset="0"/>
                <a:cs typeface="Manrope ExtraLight" charset="0"/>
                <a:sym typeface="Wingdings"/>
              </a:rPr>
              <a:t></a:t>
            </a:r>
            <a:endParaRPr lang="en-US" sz="1050" kern="0" spc="50" dirty="0">
              <a:solidFill>
                <a:schemeClr val="bg1"/>
              </a:solidFill>
              <a:latin typeface="Manrope" pitchFamily="2" charset="0"/>
              <a:ea typeface="Manrope ExtraLight" charset="0"/>
              <a:cs typeface="Manrope ExtraLight" charset="0"/>
            </a:endParaRPr>
          </a:p>
        </p:txBody>
      </p:sp>
      <p:pic>
        <p:nvPicPr>
          <p:cNvPr id="30" name="Imagen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22" y="212302"/>
            <a:ext cx="418302" cy="42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769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278</Words>
  <Application>Microsoft Office PowerPoint</Application>
  <PresentationFormat>Panorámica</PresentationFormat>
  <Paragraphs>61</Paragraphs>
  <Slides>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Manrope</vt:lpstr>
      <vt:lpstr>Manrope ExtraLight</vt:lpstr>
      <vt:lpstr>Manrope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Rebe Hernández González</cp:lastModifiedBy>
  <cp:revision>9</cp:revision>
  <dcterms:created xsi:type="dcterms:W3CDTF">2021-04-22T08:59:06Z</dcterms:created>
  <dcterms:modified xsi:type="dcterms:W3CDTF">2022-06-17T21:45:32Z</dcterms:modified>
</cp:coreProperties>
</file>

<file path=docProps/thumbnail.jpeg>
</file>